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62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3" r:id="rId37"/>
    <p:sldId id="334" r:id="rId38"/>
    <p:sldId id="325" r:id="rId39"/>
    <p:sldId id="328" r:id="rId40"/>
    <p:sldId id="340" r:id="rId41"/>
    <p:sldId id="326" r:id="rId42"/>
    <p:sldId id="327" r:id="rId43"/>
    <p:sldId id="329" r:id="rId44"/>
    <p:sldId id="337" r:id="rId45"/>
    <p:sldId id="336" r:id="rId46"/>
    <p:sldId id="335" r:id="rId47"/>
    <p:sldId id="338" r:id="rId48"/>
    <p:sldId id="341" r:id="rId49"/>
    <p:sldId id="342" r:id="rId50"/>
    <p:sldId id="358" r:id="rId51"/>
    <p:sldId id="343" r:id="rId52"/>
    <p:sldId id="344" r:id="rId53"/>
    <p:sldId id="345" r:id="rId54"/>
    <p:sldId id="350" r:id="rId55"/>
    <p:sldId id="354" r:id="rId56"/>
    <p:sldId id="346" r:id="rId57"/>
    <p:sldId id="347" r:id="rId58"/>
    <p:sldId id="360" r:id="rId59"/>
    <p:sldId id="348" r:id="rId60"/>
    <p:sldId id="349" r:id="rId61"/>
    <p:sldId id="351" r:id="rId62"/>
    <p:sldId id="359" r:id="rId63"/>
    <p:sldId id="361" r:id="rId64"/>
    <p:sldId id="353" r:id="rId65"/>
    <p:sldId id="352" r:id="rId66"/>
    <p:sldId id="3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  <p14:sldId id="362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2" autoAdjust="0"/>
    <p:restoredTop sz="86384" autoAdjust="0"/>
  </p:normalViewPr>
  <p:slideViewPr>
    <p:cSldViewPr snapToGrid="0" showGuides="1">
      <p:cViewPr varScale="1">
        <p:scale>
          <a:sx n="118" d="100"/>
          <a:sy n="118" d="100"/>
        </p:scale>
        <p:origin x="392" y="19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292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objc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runtime.h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得到成员变量至少占用的内存空间，可能存在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00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571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&lt;malloc/</a:t>
            </a:r>
            <a:r>
              <a:rPr lang="en-US" altLang="zh-CN" sz="1600" dirty="0" err="1">
                <a:solidFill>
                  <a:srgbClr val="C41A16"/>
                </a:solidFill>
                <a:latin typeface="Menlo-Regular" charset="0"/>
              </a:rPr>
              <a:t>malloc.h</a:t>
            </a:r>
            <a:r>
              <a:rPr lang="en-US" altLang="zh-CN" sz="1600" dirty="0">
                <a:solidFill>
                  <a:srgbClr val="C41A16"/>
                </a:solidFill>
                <a:latin typeface="Menlo-Regular" charset="0"/>
              </a:rPr>
              <a:t>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*)obj);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系统实际分配的内存空间。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 分配的空间都是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的倍数。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CD3E-2A9F-384F-9F75-CA614C32AC68}"/>
              </a:ext>
            </a:extLst>
          </p:cNvPr>
          <p:cNvSpPr txBox="1"/>
          <p:nvPr/>
        </p:nvSpPr>
        <p:spPr>
          <a:xfrm>
            <a:off x="651641" y="546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CC8C3-C383-564C-9BC4-248112298E50}"/>
              </a:ext>
            </a:extLst>
          </p:cNvPr>
          <p:cNvSpPr txBox="1"/>
          <p:nvPr/>
        </p:nvSpPr>
        <p:spPr>
          <a:xfrm>
            <a:off x="546538" y="54233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sizeOf</a:t>
            </a:r>
            <a:endParaRPr kumimoji="1" lang="en-US" altLang="zh-CN" dirty="0"/>
          </a:p>
          <a:p>
            <a:r>
              <a:rPr lang="zh-CN" altLang="en-US" dirty="0"/>
              <a:t>是一个运算符不是函数，编译过程直接替换成对应数字</a:t>
            </a:r>
            <a:endParaRPr lang="en-US" altLang="zh-CN" dirty="0"/>
          </a:p>
          <a:p>
            <a:r>
              <a:rPr lang="en-US" altLang="zh-CN" dirty="0" err="1"/>
              <a:t>eg:int</a:t>
            </a:r>
            <a:r>
              <a:rPr lang="en-US" altLang="zh-CN" dirty="0"/>
              <a:t> a = 4;</a:t>
            </a:r>
          </a:p>
          <a:p>
            <a:r>
              <a:rPr lang="en-US" altLang="zh-CN" dirty="0" err="1"/>
              <a:t>sizeOf</a:t>
            </a:r>
            <a:r>
              <a:rPr lang="en-US" altLang="zh-CN" dirty="0"/>
              <a:t>(a);// </a:t>
            </a:r>
            <a:r>
              <a:rPr lang="zh-CN" altLang="en-US" dirty="0"/>
              <a:t>编译阶段，直接替换为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0" y="1192002"/>
            <a:ext cx="4880611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2304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  <a:p>
            <a:r>
              <a:rPr lang="en" altLang="zh-CN" b="1" dirty="0"/>
              <a:t>x/3xg 0x100514610</a:t>
            </a:r>
            <a:endParaRPr lang="en" altLang="zh-CN" dirty="0"/>
          </a:p>
          <a:p>
            <a:r>
              <a:rPr lang="en" altLang="zh-CN" dirty="0"/>
              <a:t>0x100514610: 0x011dffff88a60e09 0x0000000000000000</a:t>
            </a:r>
          </a:p>
          <a:p>
            <a:r>
              <a:rPr lang="en" altLang="zh-CN" dirty="0"/>
              <a:t>0x100514620: 0x65736142534e5b2d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60"/>
            <a:ext cx="6419157" cy="21806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600" b="1" dirty="0"/>
              <a:t>x/3xg</a:t>
            </a:r>
            <a:r>
              <a:rPr lang="zh-CN" altLang="en-US" sz="1600" b="1" dirty="0"/>
              <a:t>   </a:t>
            </a:r>
            <a:r>
              <a:rPr lang="en" altLang="zh-CN" sz="1600" b="1" dirty="0"/>
              <a:t>x/</a:t>
            </a:r>
            <a:r>
              <a:rPr lang="zh-CN" altLang="en-US" sz="1600" b="1" dirty="0"/>
              <a:t> 为</a:t>
            </a:r>
            <a:r>
              <a:rPr lang="zh-CN" altLang="en" sz="1600" b="1" dirty="0"/>
              <a:t>固定</a:t>
            </a:r>
            <a:r>
              <a:rPr lang="zh-CN" altLang="en-US" sz="1600" b="1" dirty="0"/>
              <a:t>打印格式    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串   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： 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  </a:t>
            </a:r>
            <a:r>
              <a:rPr lang="en-US" altLang="zh-CN" sz="1600" b="1" dirty="0"/>
              <a:t>g</a:t>
            </a:r>
            <a:r>
              <a:rPr lang="zh-CN" altLang="en-US" sz="1600" b="1" dirty="0"/>
              <a:t>： 每串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947123"/>
            <a:ext cx="3438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90C2-0B4A-EC43-9434-A50912330CA6}"/>
              </a:ext>
            </a:extLst>
          </p:cNvPr>
          <p:cNvSpPr txBox="1"/>
          <p:nvPr/>
        </p:nvSpPr>
        <p:spPr>
          <a:xfrm>
            <a:off x="4152496" y="4425245"/>
            <a:ext cx="7844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09 0e a6 88 ff ff 1d 01 </a:t>
            </a:r>
            <a:r>
              <a:rPr lang="en" altLang="zh-CN" dirty="0">
                <a:solidFill>
                  <a:srgbClr val="FF0000"/>
                </a:solidFill>
              </a:rPr>
              <a:t>00</a:t>
            </a:r>
            <a:r>
              <a:rPr lang="en" altLang="zh-CN" dirty="0"/>
              <a:t> 00 00 00 00 00 00 00  ................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r>
              <a:rPr lang="en" altLang="zh-CN" b="1" dirty="0"/>
              <a:t>memory  write 0x100514618 9 </a:t>
            </a:r>
            <a:endParaRPr lang="en" altLang="zh-CN" dirty="0"/>
          </a:p>
          <a:p>
            <a:r>
              <a:rPr lang="en" altLang="zh-CN" b="1" dirty="0"/>
              <a:t>x 0x100514610</a:t>
            </a:r>
            <a:endParaRPr lang="en" altLang="zh-CN" dirty="0"/>
          </a:p>
          <a:p>
            <a:r>
              <a:rPr lang="en" altLang="zh-CN" dirty="0"/>
              <a:t>0x100514610: 28 0e a6 88 ff ff 1d 01 </a:t>
            </a:r>
            <a:r>
              <a:rPr lang="en" altLang="zh-CN" dirty="0">
                <a:solidFill>
                  <a:srgbClr val="FF0000"/>
                </a:solidFill>
              </a:rPr>
              <a:t>09</a:t>
            </a:r>
            <a:r>
              <a:rPr lang="en" altLang="zh-CN" dirty="0"/>
              <a:t> 00 00 00 00 00 00 00  (...............</a:t>
            </a:r>
          </a:p>
          <a:p>
            <a:r>
              <a:rPr lang="en" altLang="zh-CN" dirty="0"/>
              <a:t>0x100514620: 2d 5b 4e 53 42 61 73 65 6c 69 6e 65 56 69 65 77  -[</a:t>
            </a:r>
            <a:r>
              <a:rPr lang="en" altLang="zh-CN" dirty="0" err="1"/>
              <a:t>NSBaselineView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321B-77BC-284B-A782-84543036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LLDB</a:t>
            </a:r>
            <a:r>
              <a:rPr lang="zh-CN" altLang="en-US" dirty="0"/>
              <a:t>指令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D83B-840E-6F4F-9DEF-AE5DE3E3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 (IMP) </a:t>
            </a:r>
            <a:r>
              <a:rPr kumimoji="1" lang="zh-CN" altLang="en-US" dirty="0"/>
              <a:t>方法地址。</a:t>
            </a:r>
            <a:r>
              <a:rPr kumimoji="1" lang="en-US" altLang="zh-CN" dirty="0"/>
              <a:t>//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IMP</a:t>
            </a:r>
            <a:r>
              <a:rPr kumimoji="1" lang="zh-CN" altLang="en-US" dirty="0"/>
              <a:t>）</a:t>
            </a:r>
            <a:r>
              <a:rPr kumimoji="1" lang="en-US" altLang="zh-CN" dirty="0"/>
              <a:t>$0…</a:t>
            </a:r>
            <a:r>
              <a:rPr kumimoji="1" lang="zh-CN" altLang="en-US" dirty="0"/>
              <a:t>方法实现。</a:t>
            </a:r>
            <a:r>
              <a:rPr lang="en" altLang="zh-CN" dirty="0"/>
              <a:t>[self.person2 </a:t>
            </a:r>
            <a:r>
              <a:rPr lang="en" altLang="zh-CN" dirty="0" err="1"/>
              <a:t>methodForSelector</a:t>
            </a:r>
            <a:r>
              <a:rPr lang="en" altLang="zh-CN" dirty="0"/>
              <a:t>:@selector(</a:t>
            </a:r>
            <a:r>
              <a:rPr lang="en" altLang="zh-CN" dirty="0" err="1"/>
              <a:t>setAge</a:t>
            </a:r>
            <a:r>
              <a:rPr lang="en" altLang="zh-CN" dirty="0"/>
              <a:t>:)]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en-US" altLang="zh-CN" dirty="0"/>
              <a:t>: </a:t>
            </a:r>
          </a:p>
          <a:p>
            <a:pPr marL="0" indent="0">
              <a:buNone/>
            </a:pPr>
            <a:r>
              <a:rPr lang="en" altLang="zh-CN" b="1" dirty="0"/>
              <a:t> po (IMP)0x10bff1ef0 // </a:t>
            </a:r>
            <a:r>
              <a:rPr lang="zh-CN" altLang="en" b="1" dirty="0"/>
              <a:t>监听</a:t>
            </a:r>
            <a:r>
              <a:rPr lang="zh-CN" altLang="en-US" b="1" dirty="0"/>
              <a:t>之前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(KVO`-[Person </a:t>
            </a:r>
            <a:r>
              <a:rPr lang="en" altLang="zh-CN" dirty="0" err="1"/>
              <a:t>setAge</a:t>
            </a:r>
            <a:r>
              <a:rPr lang="en" altLang="zh-CN" dirty="0"/>
              <a:t>:] at Person.h:14)</a:t>
            </a:r>
            <a:r>
              <a:rPr lang="zh-CN" altLang="en-US" dirty="0"/>
              <a:t>  </a:t>
            </a:r>
            <a:r>
              <a:rPr lang="en-US" altLang="zh-CN" dirty="0"/>
              <a:t>//</a:t>
            </a:r>
            <a:r>
              <a:rPr lang="zh-CN" altLang="en-US" dirty="0"/>
              <a:t> 方法。类名  在多少行</a:t>
            </a:r>
            <a:br>
              <a:rPr lang="en" altLang="zh-CN" dirty="0"/>
            </a:br>
            <a:r>
              <a:rPr lang="en" altLang="zh-CN" b="1" dirty="0"/>
              <a:t>po (IMP)0x10c307c81</a:t>
            </a:r>
            <a:r>
              <a:rPr lang="zh-CN" altLang="en-US" b="1" dirty="0"/>
              <a:t> </a:t>
            </a:r>
            <a:r>
              <a:rPr lang="en" altLang="zh-CN" b="1" dirty="0"/>
              <a:t>// </a:t>
            </a:r>
            <a:r>
              <a:rPr lang="zh-CN" altLang="en" b="1" dirty="0"/>
              <a:t>监听</a:t>
            </a:r>
            <a:r>
              <a:rPr lang="zh-CN" altLang="en-US" b="1" dirty="0"/>
              <a:t>之后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(Foundation`_</a:t>
            </a:r>
            <a:r>
              <a:rPr lang="en" altLang="zh-CN" dirty="0" err="1"/>
              <a:t>NSSetLongLongValueAndNotify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98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 dirty="0"/>
              <a:t>class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/>
              <a:t>isa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Foundation</a:t>
            </a:r>
          </a:p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NSSetIntValueAndNotify</a:t>
            </a:r>
            <a:endParaRPr kumimoji="1" lang="zh-CN" altLang="en-US" dirty="0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B294581-2D81-FF43-BD73-350378A27B2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539293" y="2264345"/>
            <a:ext cx="1252595" cy="144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FC35A9-5D98-0C41-8F0A-AF9A859E8F1E}"/>
              </a:ext>
            </a:extLst>
          </p:cNvPr>
          <p:cNvSpPr txBox="1"/>
          <p:nvPr/>
        </p:nvSpPr>
        <p:spPr>
          <a:xfrm>
            <a:off x="511207" y="1850766"/>
            <a:ext cx="48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NSKVONotifying_MJPerson</a:t>
            </a:r>
            <a:r>
              <a:rPr kumimoji="1" lang="zh-CN" altLang="en-US" dirty="0">
                <a:solidFill>
                  <a:srgbClr val="FF0000"/>
                </a:solidFill>
              </a:rPr>
              <a:t> 指向自己的元类对象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是函数地址直接调用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是消息机制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obj_msgSend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（运行时）加载类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分类的时候调用。（只调用一次）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给类第一次发送消息的时候调用。（只调用一次）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先编译，先调用。调用子类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之前回先调用父类。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再调用分类的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，先编译先调用。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先调用父类，再调用自己，父类可能会被调用多次。（自身未实现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调用到父类）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1"/>
            <a:ext cx="11501313" cy="214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  <a:p>
            <a:r>
              <a:rPr lang="en" altLang="zh-CN" dirty="0"/>
              <a:t>struct </a:t>
            </a:r>
            <a:r>
              <a:rPr lang="en" altLang="zh-CN" dirty="0" err="1"/>
              <a:t>NSObject_IMPL</a:t>
            </a:r>
            <a:r>
              <a:rPr lang="en" altLang="zh-CN" dirty="0"/>
              <a:t> {</a:t>
            </a:r>
          </a:p>
          <a:p>
            <a:r>
              <a:rPr lang="en" altLang="zh-CN" dirty="0"/>
              <a:t>Class </a:t>
            </a:r>
            <a:r>
              <a:rPr lang="en" altLang="zh-CN" dirty="0" err="1"/>
              <a:t>isa</a:t>
            </a:r>
            <a:r>
              <a:rPr lang="en" altLang="zh-CN" dirty="0"/>
              <a:t>;</a:t>
            </a:r>
          </a:p>
          <a:p>
            <a:r>
              <a:rPr lang="en" altLang="zh-CN" dirty="0"/>
              <a:t>};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820424"/>
            <a:ext cx="11501313" cy="1693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14211</TotalTime>
  <Words>4542</Words>
  <Application>Microsoft Macintosh PowerPoint</Application>
  <PresentationFormat>宽屏</PresentationFormat>
  <Paragraphs>754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宋体</vt:lpstr>
      <vt:lpstr>微软雅黑</vt:lpstr>
      <vt:lpstr>等线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常用LLDB指令2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18339689882@163.com</cp:lastModifiedBy>
  <cp:revision>848</cp:revision>
  <dcterms:created xsi:type="dcterms:W3CDTF">2017-11-23T13:35:11Z</dcterms:created>
  <dcterms:modified xsi:type="dcterms:W3CDTF">2021-08-09T03:11:19Z</dcterms:modified>
</cp:coreProperties>
</file>